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2" r:id="rId5"/>
    <p:sldId id="263" r:id="rId6"/>
    <p:sldId id="265" r:id="rId7"/>
    <p:sldId id="264" r:id="rId8"/>
    <p:sldId id="260" r:id="rId9"/>
    <p:sldId id="280" r:id="rId10"/>
    <p:sldId id="282" r:id="rId11"/>
    <p:sldId id="283" r:id="rId12"/>
    <p:sldId id="288" r:id="rId13"/>
    <p:sldId id="281" r:id="rId14"/>
    <p:sldId id="279" r:id="rId15"/>
    <p:sldId id="274" r:id="rId16"/>
    <p:sldId id="285" r:id="rId17"/>
    <p:sldId id="268" r:id="rId18"/>
    <p:sldId id="269" r:id="rId19"/>
    <p:sldId id="270" r:id="rId20"/>
    <p:sldId id="271" r:id="rId21"/>
    <p:sldId id="286" r:id="rId22"/>
    <p:sldId id="272" r:id="rId23"/>
    <p:sldId id="273" r:id="rId24"/>
    <p:sldId id="275" r:id="rId25"/>
    <p:sldId id="277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F3CFA6-8018-284C-9903-0FED6F604488}">
          <p14:sldIdLst>
            <p14:sldId id="256"/>
          </p14:sldIdLst>
        </p14:section>
        <p14:section name="Agenda and Project Contents" id="{E8461E2A-750F-8349-94B0-F0675537D296}">
          <p14:sldIdLst>
            <p14:sldId id="257"/>
          </p14:sldIdLst>
        </p14:section>
        <p14:section name="Context" id="{27400D94-16EC-BE45-B4A5-193F31A38A92}">
          <p14:sldIdLst>
            <p14:sldId id="258"/>
            <p14:sldId id="262"/>
            <p14:sldId id="263"/>
          </p14:sldIdLst>
        </p14:section>
        <p14:section name="Analysis Goals" id="{E6D89088-53CB-E94B-95BA-50BD19707F97}">
          <p14:sldIdLst>
            <p14:sldId id="265"/>
            <p14:sldId id="264"/>
          </p14:sldIdLst>
        </p14:section>
        <p14:section name="Result of Analysis" id="{4F2ABD87-1EA4-6344-9D7F-81BDD49560CA}">
          <p14:sldIdLst>
            <p14:sldId id="260"/>
            <p14:sldId id="280"/>
            <p14:sldId id="282"/>
            <p14:sldId id="283"/>
            <p14:sldId id="288"/>
            <p14:sldId id="281"/>
            <p14:sldId id="279"/>
            <p14:sldId id="274"/>
            <p14:sldId id="285"/>
            <p14:sldId id="268"/>
            <p14:sldId id="269"/>
            <p14:sldId id="270"/>
            <p14:sldId id="271"/>
          </p14:sldIdLst>
        </p14:section>
        <p14:section name="Conclusion" id="{1E549B69-0B9E-3040-A130-2CA8F336490D}">
          <p14:sldIdLst>
            <p14:sldId id="286"/>
            <p14:sldId id="272"/>
            <p14:sldId id="273"/>
            <p14:sldId id="275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D54"/>
    <a:srgbClr val="61DBAF"/>
    <a:srgbClr val="47D3E0"/>
    <a:srgbClr val="9ED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46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C1D0F8-5DE7-0340-BC89-AAA500C729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6979E-B0DE-3A44-BA2B-EA5C3B02F2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A554D-CFF6-7842-BBA1-770C428C8847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9C300-38B3-9A46-9DEB-D98E20AC5B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4DA4A-B382-AE40-B92B-D9D341A8DF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6319F-B535-5B4D-BB82-3FE674A26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90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52301-8936-E74A-BEC2-857CBE2E244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83CFB-0AE5-AA4D-9134-FB5AC3F87B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C8B42E6E-9750-BA4B-BCED-EB4412F9A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24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4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91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85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6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9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33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90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21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4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8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34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4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59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20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6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67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8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7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2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42B1-02E7-B549-8C3D-F2AB21A6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80987-50BC-154D-9D69-25402985F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E33D1-5535-BE40-A97B-994D4134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99DD-F244-F742-B22F-A7E396E0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7760D-FF18-BD43-A9EB-40BAC02D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93BE-073B-E541-8381-D2AD1270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57E92-FE41-D647-BE52-259E5CBF1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5771C-550F-8C40-AD4D-55809AB3D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1538-8046-7047-9A47-4F36E62A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C2B37-4727-8447-854D-6E50C5F2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8AF21-5F0C-FB44-9C05-C9C8886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1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AB6-E1DE-9D4A-A883-5A46348E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A8FDE-D01D-9D47-914D-FA0DE57BE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3A54-6254-C74A-8942-C7E60A6A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028-7585-C343-B28D-DA37569A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B6FDB-A5B7-664A-95B3-3CC1E5AE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0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4A303-24E3-8A47-BE7B-2A6C49D48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2EF2A-B3CF-0A4E-AAB0-D66BA3DC9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51E9D-9ACB-C44D-B01C-8614B207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5B16-CEB0-F445-BEF1-3E93ACA3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62E6-C47D-1F46-B61A-D064171A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77BE-8AC8-3A49-9D7B-943E9D31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DEAC-1D4A-BB41-9612-6B56A42C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2FDC1-18D9-EB44-9F3B-F3214256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26981-D460-C24D-B51E-035E76E9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C58C-B046-3444-9D98-F33A5A93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F575-BCF3-4B4D-A342-073E4C6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8745-812C-E144-88BD-F62EB420B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B2EEC-F0A1-CF49-A16A-A3DD4EF4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DBC8-B63D-F64A-9F5F-19C222D7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1FEE0-688B-2943-AEFD-73754338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6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C61B-110B-EA45-B1B3-C44156A4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CCEF6-34DE-0C43-8349-48FDD92C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36A9-5045-7041-AEAF-7BD24336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6E4ED-4AE0-9B4E-BC35-404466EE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2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5F0F-A5B6-B449-95C9-D81DCAEA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D035-4487-ED47-B79B-90B28D759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7A3AE-DBEB-274A-A276-2A5A77EDD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FEE73-A6AA-1046-8628-718078C9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C12B7-F985-5B47-953F-E79ED75F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E005F-17B4-B04C-A59A-161FCF87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2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CD03-3D1E-9747-B5CC-6B4656D3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9B4DE-A273-DF4D-9DF3-63ADE805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56DF-ABD9-6B46-BB49-F8F9E248F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EEBCB-4DB7-984F-82E9-8CCF54666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81B08-7219-2C47-8A97-5263CDCF4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97BE-F8F4-2B4D-BC6E-14C418E5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5421A-B777-6044-BB1A-23B9F5B5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3F6C4-5B54-BF4A-9309-82DB3BB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9A06-79B2-8740-9F15-04FD5D16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3C0D-38ED-954F-B167-7C7599EC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85F4-E42A-234D-BD9D-4D7D888D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E6118-0809-064A-93C1-F92863D4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77EE0-E7E3-8F4A-86B5-009ED504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A9957-947D-1343-AFEA-DAD0452A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3ABBD-A1A9-594F-83FE-CE2508F3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184-1A4F-9C41-99E1-1DF45869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5C868-A4D5-154F-A1E3-B6F1A86F2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A5FCA-6DCF-2846-8B79-CFFC5438A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6315B-6B56-444B-A6E4-B5C12D12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7567-0C8F-D649-AA3C-8242F8EE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27181-77A1-F74D-AB52-94F64B44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D234F-F6F5-3D47-BB2F-D5E7E397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32230-7069-E94B-84E8-145F70E6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F1FD9-85FD-544D-AA9F-8CDDBB67B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6DB2F-958B-4D48-B56C-8BDDB5DF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FA049-481B-B748-893B-D2B9BB12D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imf.org/GDP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iea.org/subscribe-to-data-services/co2-emissions-statistic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ea.org/subscribe-to-data-services/energy-technology-rdd" TargetMode="External"/><Relationship Id="rId5" Type="http://schemas.openxmlformats.org/officeDocument/2006/relationships/hyperlink" Target="https://www.irena.org/Statistics/View-Data-by-Topic/Finance-and-Investment/Renewable-Energy-Finance-Flows" TargetMode="External"/><Relationship Id="rId4" Type="http://schemas.openxmlformats.org/officeDocument/2006/relationships/hyperlink" Target="https://www.iea.org/data-and-statistics?country=WORLD&amp;fuel=Energy%20supply&amp;indicator=Total%20energy%20supply%20(TES)%20by%20sourc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imf.org/GDP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iea.org/subscribe-to-data-services/co2-emissions-statistic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ea.org/subscribe-to-data-services/energy-technology-rdd" TargetMode="External"/><Relationship Id="rId5" Type="http://schemas.openxmlformats.org/officeDocument/2006/relationships/hyperlink" Target="https://www.irena.org/Statistics/View-Data-by-Topic/Finance-and-Investment/Renewable-Energy-Finance-Flows" TargetMode="External"/><Relationship Id="rId4" Type="http://schemas.openxmlformats.org/officeDocument/2006/relationships/hyperlink" Target="https://www.iea.org/data-and-statistics?country=WORLD&amp;fuel=Energy%20supply&amp;indicator=Total%20energy%20supply%20(TES)%20by%20sourc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D63AAC-5AC2-2C4C-85A4-FB64D18C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ubtitle 12">
            <a:extLst>
              <a:ext uri="{FF2B5EF4-FFF2-40B4-BE49-F238E27FC236}">
                <a16:creationId xmlns:a16="http://schemas.microsoft.com/office/drawing/2014/main" id="{76A12E44-BECF-7844-9F0B-3982368FABF4}"/>
              </a:ext>
            </a:extLst>
          </p:cNvPr>
          <p:cNvSpPr txBox="1">
            <a:spLocks/>
          </p:cNvSpPr>
          <p:nvPr/>
        </p:nvSpPr>
        <p:spPr>
          <a:xfrm>
            <a:off x="362465" y="2944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September,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8DB4B-25D9-304A-9610-A5839D1663B5}"/>
              </a:ext>
            </a:extLst>
          </p:cNvPr>
          <p:cNvSpPr/>
          <p:nvPr/>
        </p:nvSpPr>
        <p:spPr>
          <a:xfrm>
            <a:off x="15834" y="1203832"/>
            <a:ext cx="12176166" cy="2880488"/>
          </a:xfrm>
          <a:prstGeom prst="rect">
            <a:avLst/>
          </a:prstGeom>
          <a:solidFill>
            <a:schemeClr val="accent6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BF2226E-B288-564D-9025-6322C4CE4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81" y="1950244"/>
            <a:ext cx="11940837" cy="2387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Investment in Renewable Energy and Consumption</a:t>
            </a:r>
            <a:b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</a:br>
            <a:endParaRPr lang="en-US" b="1" dirty="0">
              <a:solidFill>
                <a:schemeClr val="bg1"/>
              </a:solidFill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12FDDCE7-91B7-E44C-823D-DD19A2C9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8127" y="4835064"/>
            <a:ext cx="9144000" cy="2149698"/>
          </a:xfrm>
        </p:spPr>
        <p:txBody>
          <a:bodyPr wrap="square">
            <a:norm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2 :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Chad Dubiel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Alexander Riner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Amado Martinez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Corey McCulley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Gina Canales</a:t>
            </a:r>
          </a:p>
        </p:txBody>
      </p:sp>
    </p:spTree>
    <p:extLst>
      <p:ext uri="{BB962C8B-B14F-4D97-AF65-F5344CB8AC3E}">
        <p14:creationId xmlns:p14="http://schemas.microsoft.com/office/powerpoint/2010/main" val="19322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381F4-085A-4709-A0F9-66399489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" y="2347491"/>
            <a:ext cx="6459753" cy="4306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B9D602-5E6A-442C-B1F2-C2CDDB68E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219" y="2347491"/>
            <a:ext cx="6390097" cy="42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8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4C80A-2F6D-4367-839C-563AC3A6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479" y="1644251"/>
            <a:ext cx="6914051" cy="4609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31E1D-3B7E-4D05-9EE9-40A07A55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056" y="1624673"/>
            <a:ext cx="6940257" cy="462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7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A4C4F-769A-4B43-82D2-9FB00D57F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55" y="1147665"/>
            <a:ext cx="8845314" cy="58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9C1ED-9931-4174-96D4-2FBDBC76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50" y="2786782"/>
            <a:ext cx="5486411" cy="36576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1DBD-6E31-4C74-8DE6-73B7F5D6D61E}"/>
              </a:ext>
            </a:extLst>
          </p:cNvPr>
          <p:cNvSpPr txBox="1">
            <a:spLocks/>
          </p:cNvSpPr>
          <p:nvPr/>
        </p:nvSpPr>
        <p:spPr>
          <a:xfrm>
            <a:off x="6153353" y="2130793"/>
            <a:ext cx="5118027" cy="61368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GDP and Emissions 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F7BDA-F29E-4AA3-A63B-F006D56A6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9" y="1459021"/>
            <a:ext cx="5661761" cy="56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7B2C6-C039-4B33-9F77-71CEAEF2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99" y="2662017"/>
            <a:ext cx="9363075" cy="367665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4B23F3-7437-4E5F-8662-9E9244A38CF1}"/>
              </a:ext>
            </a:extLst>
          </p:cNvPr>
          <p:cNvSpPr txBox="1">
            <a:spLocks/>
          </p:cNvSpPr>
          <p:nvPr/>
        </p:nvSpPr>
        <p:spPr>
          <a:xfrm>
            <a:off x="679393" y="1881393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CO2 Emissions Heatmap 2015</a:t>
            </a:r>
          </a:p>
        </p:txBody>
      </p:sp>
    </p:spTree>
    <p:extLst>
      <p:ext uri="{BB962C8B-B14F-4D97-AF65-F5344CB8AC3E}">
        <p14:creationId xmlns:p14="http://schemas.microsoft.com/office/powerpoint/2010/main" val="2244648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3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029FE-40C5-45A7-847D-60778D99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3" y="1639421"/>
            <a:ext cx="4484641" cy="253665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4E27519-7F6F-42DB-AE57-C5D99AC09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3" y="4178014"/>
            <a:ext cx="4019979" cy="267998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A4991-B2B5-4D6F-ADA9-E2501FB09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604" y="1690688"/>
            <a:ext cx="3564621" cy="237641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C97B2E-13CB-47A4-97DD-0E719BF95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244" y="4113538"/>
            <a:ext cx="3804980" cy="2536653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A6A0-6B26-4395-88D1-E7001835E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553" y="1655061"/>
            <a:ext cx="3564621" cy="2376414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16D51D-73E7-4F22-B20E-41DD717CF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9552" y="4042285"/>
            <a:ext cx="3564621" cy="23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3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3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B0470-6414-42E0-97AF-97F7455E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92" y="2464420"/>
            <a:ext cx="5487650" cy="365843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869ED5-0E6E-4CED-AC72-C3B2440454EA}"/>
              </a:ext>
            </a:extLst>
          </p:cNvPr>
          <p:cNvSpPr txBox="1">
            <a:spLocks/>
          </p:cNvSpPr>
          <p:nvPr/>
        </p:nvSpPr>
        <p:spPr>
          <a:xfrm>
            <a:off x="671476" y="1984849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Investment In-flows (R&amp;D) into Renewable Energy </a:t>
            </a:r>
          </a:p>
        </p:txBody>
      </p:sp>
    </p:spTree>
    <p:extLst>
      <p:ext uri="{BB962C8B-B14F-4D97-AF65-F5344CB8AC3E}">
        <p14:creationId xmlns:p14="http://schemas.microsoft.com/office/powerpoint/2010/main" val="303591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does RE consumption look like between UN member nations?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have the EU, USA, and China energy consumption grown with their economies over time?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Is there a relation in the RE output and RE output percentage for the EU, USA, and China in relation to their GDP? If so, 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780164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UN Member Energy Consumption 2015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077D5A-C8E2-468B-ADF4-0816E1BC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72" y="2261719"/>
            <a:ext cx="5711860" cy="380790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209ADC7-A5FE-429C-BDBF-9FA5FF876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971" y="2261719"/>
            <a:ext cx="5711287" cy="38075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EE06C6-1B96-40BF-99AE-17E33B49CACC}"/>
              </a:ext>
            </a:extLst>
          </p:cNvPr>
          <p:cNvSpPr txBox="1">
            <a:spLocks/>
          </p:cNvSpPr>
          <p:nvPr/>
        </p:nvSpPr>
        <p:spPr>
          <a:xfrm>
            <a:off x="423908" y="6106237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100" dirty="0">
                <a:latin typeface="Georgia" panose="02040502050405020303" pitchFamily="18" charset="0"/>
              </a:rPr>
              <a:t>*All classifications passed normality test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5E0024-6D53-45AB-B2E0-C0DA27B58D32}"/>
              </a:ext>
            </a:extLst>
          </p:cNvPr>
          <p:cNvSpPr txBox="1">
            <a:spLocks/>
          </p:cNvSpPr>
          <p:nvPr/>
        </p:nvSpPr>
        <p:spPr>
          <a:xfrm>
            <a:off x="6531947" y="6105333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100" dirty="0">
                <a:latin typeface="Georgia" panose="02040502050405020303" pitchFamily="18" charset="0"/>
              </a:rPr>
              <a:t>*Only 2 classifications passed normality test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E94641-C3DE-43A9-8BC0-A0B3E5FF8A76}"/>
              </a:ext>
            </a:extLst>
          </p:cNvPr>
          <p:cNvSpPr txBox="1">
            <a:spLocks/>
          </p:cNvSpPr>
          <p:nvPr/>
        </p:nvSpPr>
        <p:spPr>
          <a:xfrm>
            <a:off x="3274765" y="6294726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000" dirty="0">
                <a:latin typeface="Georgia" panose="02040502050405020303" pitchFamily="18" charset="0"/>
              </a:rPr>
              <a:t>*2015 was last year data was publicly available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E09A13-C480-4575-8D6B-56082A8CA858}"/>
              </a:ext>
            </a:extLst>
          </p:cNvPr>
          <p:cNvSpPr txBox="1"/>
          <p:nvPr/>
        </p:nvSpPr>
        <p:spPr>
          <a:xfrm>
            <a:off x="2213811" y="6574379"/>
            <a:ext cx="761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07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9B84D33-B376-401F-92C4-BDAD24FCF096}"/>
              </a:ext>
            </a:extLst>
          </p:cNvPr>
          <p:cNvGrpSpPr/>
          <p:nvPr/>
        </p:nvGrpSpPr>
        <p:grpSpPr>
          <a:xfrm>
            <a:off x="503126" y="2457684"/>
            <a:ext cx="11210567" cy="3756167"/>
            <a:chOff x="503126" y="2457684"/>
            <a:chExt cx="11210567" cy="3756167"/>
          </a:xfrm>
        </p:grpSpPr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ADEC1C63-B775-4DCA-BEB2-868A05F92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917" y="2474000"/>
              <a:ext cx="5609776" cy="3739851"/>
            </a:xfrm>
            <a:prstGeom prst="rect">
              <a:avLst/>
            </a:prstGeom>
          </p:spPr>
        </p:pic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5F1F05C5-A5F5-434B-A0C3-586B78B9A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126" y="2457684"/>
              <a:ext cx="5592874" cy="37285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0F92CB-1C44-4848-9755-4EF0B78698E4}"/>
              </a:ext>
            </a:extLst>
          </p:cNvPr>
          <p:cNvGrpSpPr/>
          <p:nvPr/>
        </p:nvGrpSpPr>
        <p:grpSpPr>
          <a:xfrm>
            <a:off x="281330" y="2474000"/>
            <a:ext cx="11629339" cy="3892079"/>
            <a:chOff x="281330" y="2474000"/>
            <a:chExt cx="11629339" cy="3892079"/>
          </a:xfrm>
        </p:grpSpPr>
        <p:pic>
          <p:nvPicPr>
            <p:cNvPr id="16" name="Picture 15" descr="A close up of a map&#10;&#10;Description automatically generated">
              <a:extLst>
                <a:ext uri="{FF2B5EF4-FFF2-40B4-BE49-F238E27FC236}">
                  <a16:creationId xmlns:a16="http://schemas.microsoft.com/office/drawing/2014/main" id="{E3689964-657F-43EA-91AC-D5DB5E4D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2489633"/>
              <a:ext cx="5814669" cy="3876446"/>
            </a:xfrm>
            <a:prstGeom prst="rect">
              <a:avLst/>
            </a:prstGeom>
          </p:spPr>
        </p:pic>
        <p:pic>
          <p:nvPicPr>
            <p:cNvPr id="19" name="Picture 18" descr="A close up of a map&#10;&#10;Description automatically generated">
              <a:extLst>
                <a:ext uri="{FF2B5EF4-FFF2-40B4-BE49-F238E27FC236}">
                  <a16:creationId xmlns:a16="http://schemas.microsoft.com/office/drawing/2014/main" id="{EB8FF1E3-3D0F-4C22-8CE7-049C15A1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330" y="2474000"/>
              <a:ext cx="5814670" cy="387644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EU, USA, and China Total Energy Consumption 1990 - 2015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62C83-73F2-45A8-9F7B-D8EB3732301A}"/>
              </a:ext>
            </a:extLst>
          </p:cNvPr>
          <p:cNvSpPr txBox="1"/>
          <p:nvPr/>
        </p:nvSpPr>
        <p:spPr>
          <a:xfrm>
            <a:off x="2213811" y="6480109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</a:p>
          <a:p>
            <a:r>
              <a:rPr lang="en-US" sz="800" dirty="0">
                <a:latin typeface="Georgia" panose="02040502050405020303" pitchFamily="18" charset="0"/>
              </a:rPr>
              <a:t>http://data.imf.org/GDP</a:t>
            </a:r>
          </a:p>
        </p:txBody>
      </p:sp>
    </p:spTree>
    <p:extLst>
      <p:ext uri="{BB962C8B-B14F-4D97-AF65-F5344CB8AC3E}">
        <p14:creationId xmlns:p14="http://schemas.microsoft.com/office/powerpoint/2010/main" val="19185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86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58028-64DE-AE4D-9CC2-ACECC7ED21CC}"/>
              </a:ext>
            </a:extLst>
          </p:cNvPr>
          <p:cNvSpPr txBox="1"/>
          <p:nvPr/>
        </p:nvSpPr>
        <p:spPr>
          <a:xfrm>
            <a:off x="470148" y="189843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96ADC-8C83-7944-B8A2-27C9878C28B8}"/>
              </a:ext>
            </a:extLst>
          </p:cNvPr>
          <p:cNvSpPr txBox="1"/>
          <p:nvPr/>
        </p:nvSpPr>
        <p:spPr>
          <a:xfrm>
            <a:off x="470148" y="330294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3659E-4414-0D4E-8B1B-16417DCB60C7}"/>
              </a:ext>
            </a:extLst>
          </p:cNvPr>
          <p:cNvSpPr txBox="1"/>
          <p:nvPr/>
        </p:nvSpPr>
        <p:spPr>
          <a:xfrm>
            <a:off x="470148" y="462452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D18CF-F36E-3143-97A4-29E2129900BC}"/>
              </a:ext>
            </a:extLst>
          </p:cNvPr>
          <p:cNvSpPr txBox="1"/>
          <p:nvPr/>
        </p:nvSpPr>
        <p:spPr>
          <a:xfrm>
            <a:off x="470148" y="6065469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82141-A7AD-9D43-9F94-3BA1F23486F0}"/>
              </a:ext>
            </a:extLst>
          </p:cNvPr>
          <p:cNvSpPr txBox="1"/>
          <p:nvPr/>
        </p:nvSpPr>
        <p:spPr>
          <a:xfrm>
            <a:off x="1206247" y="1986845"/>
            <a:ext cx="6992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effects Global Warming of 1.5º C and IPCC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Renewable Energy’s Role in Reducing Greenhouse Gas Emissions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F45F50-5536-6B4F-8788-45EE84A561CA}"/>
              </a:ext>
            </a:extLst>
          </p:cNvPr>
          <p:cNvSpPr txBox="1"/>
          <p:nvPr/>
        </p:nvSpPr>
        <p:spPr>
          <a:xfrm>
            <a:off x="1222630" y="3301072"/>
            <a:ext cx="10768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CO2 and non-CO2 GHG emissions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Investment Data for Largest Economies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Total Final Energy Consumption and Renewable Energy Consumption by Country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05E5A-06CF-E24D-BD35-D6D71CB7398E}"/>
              </a:ext>
            </a:extLst>
          </p:cNvPr>
          <p:cNvSpPr txBox="1"/>
          <p:nvPr/>
        </p:nvSpPr>
        <p:spPr>
          <a:xfrm>
            <a:off x="1206247" y="4653430"/>
            <a:ext cx="2597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 OF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F669C-F607-1B4B-8A1A-00DCB11AE6B1}"/>
              </a:ext>
            </a:extLst>
          </p:cNvPr>
          <p:cNvSpPr txBox="1"/>
          <p:nvPr/>
        </p:nvSpPr>
        <p:spPr>
          <a:xfrm>
            <a:off x="1222630" y="6130758"/>
            <a:ext cx="502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CONCLUSIONS, SOURCES,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07079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EU, USA and China Renewable Energy Consumption 2015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5E0024-6D53-45AB-B2E0-C0DA27B58D32}"/>
              </a:ext>
            </a:extLst>
          </p:cNvPr>
          <p:cNvSpPr txBox="1">
            <a:spLocks/>
          </p:cNvSpPr>
          <p:nvPr/>
        </p:nvSpPr>
        <p:spPr>
          <a:xfrm>
            <a:off x="570741" y="6002466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Georgia" panose="02040502050405020303" pitchFamily="18" charset="0"/>
              </a:rPr>
              <a:t>Bubble Size Depicts </a:t>
            </a:r>
            <a:r>
              <a:rPr lang="en-US" sz="1050" dirty="0">
                <a:latin typeface="Georgia" panose="02040502050405020303" pitchFamily="18" charset="0"/>
              </a:rPr>
              <a:t>Country</a:t>
            </a:r>
            <a:r>
              <a:rPr lang="en-US" sz="1200" dirty="0">
                <a:latin typeface="Georgia" panose="02040502050405020303" pitchFamily="18" charset="0"/>
              </a:rPr>
              <a:t> Total Energy Consumption</a:t>
            </a: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AFE5CA7-06B1-49F5-901C-F08708DA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81" y="2158414"/>
            <a:ext cx="5711295" cy="380753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AA2E8BC-EB08-4E8D-9126-E07AB10AA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145" y="2158414"/>
            <a:ext cx="5711295" cy="380753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D7D79D-D519-442A-B61A-68F43B13C638}"/>
              </a:ext>
            </a:extLst>
          </p:cNvPr>
          <p:cNvSpPr txBox="1">
            <a:spLocks/>
          </p:cNvSpPr>
          <p:nvPr/>
        </p:nvSpPr>
        <p:spPr>
          <a:xfrm>
            <a:off x="3355609" y="6350377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000" dirty="0">
                <a:latin typeface="Georgia" panose="02040502050405020303" pitchFamily="18" charset="0"/>
              </a:rPr>
              <a:t>*2015 was last year data was publicly available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4EB25-F515-475E-835D-88CCE7A80FF4}"/>
              </a:ext>
            </a:extLst>
          </p:cNvPr>
          <p:cNvSpPr txBox="1"/>
          <p:nvPr/>
        </p:nvSpPr>
        <p:spPr>
          <a:xfrm>
            <a:off x="2213811" y="6574379"/>
            <a:ext cx="761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67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16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Emissions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China, Europe, and the United States are the main contributors of CO2 emissions. 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Because of the switch away from coal and the Paris Agreement, European countries have seen a drastic drop in emissions.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As China evolves into being a well-developed country, their CO2 emissions continue to rise despite its goal to becoming carbon neutral.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Investment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Energy Consumption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Between UN member countries, there is a wide disparity between each economic classification and RE consumption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EU, USA and China have all increased RE consumption, but over percentage of total consumption  % has not matched.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RE consumption correlates with country GDP, but not RE consumption %. Appears a threshold exists. 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30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186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Flaws in Analysis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Limited ability to collect and confirm investment data via multiple sources.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GHG emission data was taken from the IEA as reported by each country. There is potential that either the numbers reported were falsified or that each country used a non-uniform definition in classifying emissions.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Developed countries have a greater incentive to reduce emissions as they have already modernized their infrastructure, economy, </a:t>
            </a:r>
            <a:r>
              <a:rPr lang="en-US" sz="2400" dirty="0" err="1">
                <a:solidFill>
                  <a:srgbClr val="000000"/>
                </a:solidFill>
                <a:latin typeface="Georgia" panose="02040502050405020303" pitchFamily="18" charset="0"/>
              </a:rPr>
              <a:t>etc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 while developing nations see the requirement to slow down GHG emission as a request to slow down their growth.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Countries do not all have the same natural resources to draw upon so some will be more able to utilize renewable energy compared to others.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4" fontAlgn="base">
              <a:spcBef>
                <a:spcPts val="1200"/>
              </a:spcBef>
              <a:spcAft>
                <a:spcPts val="1200"/>
              </a:spcAft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9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Georgia" panose="02040502050405020303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926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4"/>
              </a:rPr>
              <a:t>https://www.iea.org/data-and-statistics?country=WORLD&amp;fuel=Energy%20supply&amp;indicator=Total%20energy%20supply%20(TES)%20by%20source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5"/>
              </a:rPr>
              <a:t>https://www.irena.org/Statistics/View-Data-by-Topic/Finance-and-Investment/Renewable-Energy-Finance-Flows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6"/>
              </a:rPr>
              <a:t>https://www.iea.org/subscribe-to-data-services/energy-technology-rdd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7"/>
              </a:rPr>
              <a:t>https://www.iea.org/subscribe-to-data-services/co2-emissions-statistics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8"/>
              </a:rPr>
              <a:t>http://data.imf.org/GDP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52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C817B-96F0-4290-8B09-BB18D961B2AB}"/>
              </a:ext>
            </a:extLst>
          </p:cNvPr>
          <p:cNvSpPr txBox="1"/>
          <p:nvPr/>
        </p:nvSpPr>
        <p:spPr>
          <a:xfrm>
            <a:off x="349249" y="2107216"/>
            <a:ext cx="1053183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IEA. 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Energy supply.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4"/>
              </a:rPr>
              <a:t>https://www.iea.org/data-and-statistics?country=WORLD&amp;fuel=Energy%20supply&amp;indicator=Total%20energy%20supply%20(TES)%20by%20source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IRENA. 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Finance flows for renewable investment.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none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5"/>
              </a:rPr>
              <a:t>https://www.irena.org/Statistics/View-Data-by-Topic/Finance-and-Investment/Renewable-Energy-Finance-Flows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IEA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6"/>
              </a:rPr>
              <a:t>https://www.iea.org/subscribe-to-data-services/energy-technology-rdd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IEA.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CO2 Emissions 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7"/>
              </a:rPr>
              <a:t>https://www.iea.org/subscribe-to-data-services/co2-emissions-statistics</a:t>
            </a:r>
            <a:endParaRPr lang="en-US" sz="1400" b="1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IMF.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GDP statistics.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8"/>
              </a:rPr>
              <a:t>http://data.imf.org/GDP</a:t>
            </a:r>
            <a:endParaRPr lang="en-US" sz="1400" b="1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World Bank.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Energy use data.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</a:rPr>
              <a:t>https://databank.worldbank.org/reports.aspx?source=sustainable-energy-for-all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47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 [referring to United Nations (2015), 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]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United Nations, New York, </a:t>
            </a:r>
            <a:r>
              <a:rPr lang="en-US" sz="1400" b="1" i="0" u="none" strike="noStrike" dirty="0">
                <a:solidFill>
                  <a:srgbClr val="00638F"/>
                </a:solidFill>
                <a:effectLst/>
                <a:latin typeface="Georgia" panose="02040502050405020303" pitchFamily="18" charset="0"/>
              </a:rPr>
              <a:t>https://treaties.un.org/doc/Treaties/2016/02/20160215%2006-03%20PM/Ch_XXVII-7-d.pdf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 (2019), 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Transforming the Energy System -- and Holding the Line on Rising Global Temperatures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International Renewable Energy Agency (IRENA), Abu Dhabi.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IPCC (2018),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Warming of 1.5°C. 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 [Masson-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Delmotte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V., P.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Zhai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H.-O.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Pörtner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D. Roberts, J.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Skea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P.R. Shukla, A. Pirani, W.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Moufouma-Okia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C.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Péan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R.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Pidcock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S. Connors, J.B.R. Matthews, Y. Chen, X. Zhou, M.I.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Gomis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E.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Lonnoy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Maycock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M.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Tignor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and T. Waterfield (eds.)]. Intergovernmental Panel on Climate Change (IPCC), Geneva, and associated press materials.</a:t>
            </a: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 (2019d),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energy transformation: The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REmap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transition pathway (Background report to 2019 edition)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IRENA, Abu Dhabi.</a:t>
            </a:r>
            <a:endParaRPr lang="en-US" sz="1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1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21233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196 state parties met in 2015 with the goal of 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“[h]</a:t>
            </a:r>
            <a:r>
              <a:rPr lang="en-US" sz="2200" b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olding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the increase in the global average temperature to well below 2°C above pre-industrial levels and pursuing efforts to limit the temperature increase to 1.5°C above pre-industrial levels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”</a:t>
            </a:r>
            <a:r>
              <a:rPr lang="en-US" sz="2200" b="0" u="none" strike="noStrike" baseline="3000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US subsequently announced its intention to withdraw from the Agreement in 2017.</a:t>
            </a:r>
            <a:endParaRPr lang="en-US" dirty="0"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681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C1F1E-3368-414E-B503-F4DB92EE3FD8}"/>
              </a:ext>
            </a:extLst>
          </p:cNvPr>
          <p:cNvSpPr txBox="1"/>
          <p:nvPr/>
        </p:nvSpPr>
        <p:spPr>
          <a:xfrm>
            <a:off x="2287146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 Paris Agreement [referring to United Nations (2015),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]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United Nations, New York, </a:t>
            </a:r>
            <a:r>
              <a:rPr lang="en-US" sz="800" i="0" u="none" strike="noStrike" dirty="0">
                <a:solidFill>
                  <a:srgbClr val="00638F"/>
                </a:solidFill>
                <a:effectLst/>
                <a:latin typeface="Georgia" panose="02040502050405020303" pitchFamily="18" charset="0"/>
              </a:rPr>
              <a:t>https://treaties.un.org/doc/Treaties/2016/02/20160215%2006-03%20PM/Ch_XXVII-7-d.pdf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1690155"/>
            <a:ext cx="10849047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2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Intergovernmental Panel on Climate Change (IPCC) is the United Nations body for assessing the science related to climate change</a:t>
            </a: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IPCC released a special report in 2018. The report highlights a number of climate change impacts that could be avoided by limiting global warming to 1.5°C compared to 2°C, or more. For example: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By  2100, global sea level rise would be 10 cm lower with global warming of 1.5°C compared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aseline="30000" dirty="0"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The likelihood of an Arctic Ocean free of sea ice in summer would be once per century with global warming of 1.5°C, compared with at least once per decade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="0" i="0" u="none" strike="noStrike" baseline="30000" dirty="0">
              <a:effectLst/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Coral reefs would decline by 70-90 percent with global warming of 1.5°C, whereas virtually all (&gt; 99 percent) would be lost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2200" b="0" i="0" u="none" strike="noStrike" baseline="3000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Effects of Global Warming and IPCC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E074D-28B1-4B37-B5F3-2F7887EA86C4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Georgia" panose="02040502050405020303" pitchFamily="18" charset="0"/>
              </a:rPr>
              <a:t>2</a:t>
            </a:r>
            <a:r>
              <a:rPr lang="en-US" sz="800" b="0" i="0" u="none" strike="noStrike" dirty="0">
                <a:effectLst/>
                <a:latin typeface="Georgia" panose="02040502050405020303" pitchFamily="18" charset="0"/>
              </a:rPr>
              <a:t> 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IPCC (2018),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Warming of 1.5°C.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2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824561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sz="24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Renewable energy sources, coupled with steadily improving energy efficiency, offer the most practical and readily available solution within the timeframe set by the IPCC.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”</a:t>
            </a:r>
            <a:r>
              <a:rPr lang="en-US" sz="24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3</a:t>
            </a:r>
            <a:endParaRPr lang="en-US" sz="200" baseline="30000" dirty="0">
              <a:latin typeface="Georgia" panose="02040502050405020303" pitchFamily="18" charset="0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726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Role of Renewable Energy in Reducing Greenhouse Gas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273DC-FD2F-4C3B-A486-1518335999E3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IRENA (2019),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Transforming the Energy System -- and Holding the Line on Rising Global Temperatures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International Renewable Energy Agency (IRENA), Abu Dhabi.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27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158414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 pillars of our data analysis:</a:t>
            </a:r>
            <a:endParaRPr lang="en-US" sz="200" b="0" i="0" u="none" strike="noStrike" baseline="30000" dirty="0">
              <a:solidFill>
                <a:srgbClr val="000000"/>
              </a:solidFill>
              <a:effectLst/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CO2 and non-CO2 GHG emissions</a:t>
            </a:r>
            <a:endParaRPr lang="en-US" baseline="30000" dirty="0">
              <a:solidFill>
                <a:srgbClr val="000000"/>
              </a:solidFill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Investment Data for Largest Economies </a:t>
            </a: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Investigate Total Final Energy Consumption and Renewable Energy Consumption by Country Annually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07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Pillars</a:t>
            </a:r>
          </a:p>
        </p:txBody>
      </p:sp>
    </p:spTree>
    <p:extLst>
      <p:ext uri="{BB962C8B-B14F-4D97-AF65-F5344CB8AC3E}">
        <p14:creationId xmlns:p14="http://schemas.microsoft.com/office/powerpoint/2010/main" val="196273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009410"/>
            <a:ext cx="10849047" cy="4351338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nations/economies have the highest percentage use of renewable energy of their total final energy consumption?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Who are the largest producers of carbon emissions? Why?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do the US, EU (with the UK) and China compare as far as investment in renewable energy?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How does RE investment compare across different world regions?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Is sufficient investment being made to make renewable energy a significant portion of world energy needs?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16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59937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4E96E-F7D0-8E45-8BA8-0E2FD952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918" y="1644251"/>
            <a:ext cx="6433998" cy="515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6E260-8B17-1F42-A0D9-2B782AB6FCAB}"/>
              </a:ext>
            </a:extLst>
          </p:cNvPr>
          <p:cNvSpPr txBox="1"/>
          <p:nvPr/>
        </p:nvSpPr>
        <p:spPr>
          <a:xfrm>
            <a:off x="638389" y="3960116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ACDD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r>
              <a:rPr lang="en-US" sz="2800" b="1" dirty="0">
                <a:solidFill>
                  <a:srgbClr val="ACDD54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D9E92-364A-2846-A991-F3C5CEFA5713}"/>
              </a:ext>
            </a:extLst>
          </p:cNvPr>
          <p:cNvSpPr txBox="1"/>
          <p:nvPr/>
        </p:nvSpPr>
        <p:spPr>
          <a:xfrm>
            <a:off x="9320916" y="2868709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1DBA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23EE6-667C-7144-AB85-E1E27C126E12}"/>
              </a:ext>
            </a:extLst>
          </p:cNvPr>
          <p:cNvSpPr txBox="1"/>
          <p:nvPr/>
        </p:nvSpPr>
        <p:spPr>
          <a:xfrm>
            <a:off x="9320916" y="4899565"/>
            <a:ext cx="28669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</a:t>
            </a:r>
          </a:p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0E78A-0DC7-4348-82BA-14129ABE8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35" y="3583415"/>
            <a:ext cx="562584" cy="615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C6852-2553-4A49-823A-489D603F8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989" y="4898763"/>
            <a:ext cx="311297" cy="615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19F8D8-ABF4-0D47-AB45-A44824A79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176" y="3429000"/>
            <a:ext cx="669980" cy="586141"/>
          </a:xfrm>
          <a:prstGeom prst="rect">
            <a:avLst/>
          </a:prstGeom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4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C50B085-0A7C-4C4F-8373-DF8AA1357D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Who are the largest producers of carbon emissions?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8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3560</TotalTime>
  <Words>1686</Words>
  <Application>Microsoft Office PowerPoint</Application>
  <PresentationFormat>Widescreen</PresentationFormat>
  <Paragraphs>200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Georgia</vt:lpstr>
      <vt:lpstr>PSL Ornanong Pro</vt:lpstr>
      <vt:lpstr>Segoe UI</vt:lpstr>
      <vt:lpstr>Times New Roman</vt:lpstr>
      <vt:lpstr>Office Theme</vt:lpstr>
      <vt:lpstr>Global Investment in Renewable Energy and Consumption </vt:lpstr>
      <vt:lpstr>PROJECT CONTENTS</vt:lpstr>
      <vt:lpstr>01 </vt:lpstr>
      <vt:lpstr>01 </vt:lpstr>
      <vt:lpstr>01 </vt:lpstr>
      <vt:lpstr>02 </vt:lpstr>
      <vt:lpstr>02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canales</dc:creator>
  <cp:lastModifiedBy>Chad Dubiel</cp:lastModifiedBy>
  <cp:revision>34</cp:revision>
  <dcterms:created xsi:type="dcterms:W3CDTF">2020-09-19T18:15:38Z</dcterms:created>
  <dcterms:modified xsi:type="dcterms:W3CDTF">2020-09-22T22:53:25Z</dcterms:modified>
</cp:coreProperties>
</file>